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40F952-2E91-4812-8556-9C23CC16B24D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A9D88F-6059-49E1-A3BC-EB613ACCD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16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C6D232-3BC4-4178-8671-4A27E5C912A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oleObject" Target="../embeddings/oleObject5.bin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24.png"/><Relationship Id="rId4" Type="http://schemas.openxmlformats.org/officeDocument/2006/relationships/image" Target="../media/image28.wmf"/><Relationship Id="rId9" Type="http://schemas.openxmlformats.org/officeDocument/2006/relationships/image" Target="../media/image30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31.wmf"/><Relationship Id="rId4" Type="http://schemas.openxmlformats.org/officeDocument/2006/relationships/oleObject" Target="../embeddings/oleObject8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34.png"/><Relationship Id="rId4" Type="http://schemas.openxmlformats.org/officeDocument/2006/relationships/image" Target="../media/image3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gif"/><Relationship Id="rId3" Type="http://schemas.openxmlformats.org/officeDocument/2006/relationships/image" Target="../media/image6.png"/><Relationship Id="rId7" Type="http://schemas.openxmlformats.org/officeDocument/2006/relationships/image" Target="../media/image10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gif"/><Relationship Id="rId5" Type="http://schemas.openxmlformats.org/officeDocument/2006/relationships/image" Target="../media/image8.png"/><Relationship Id="rId10" Type="http://schemas.openxmlformats.org/officeDocument/2006/relationships/image" Target="../media/image13.gif"/><Relationship Id="rId4" Type="http://schemas.openxmlformats.org/officeDocument/2006/relationships/image" Target="../media/image7.png"/><Relationship Id="rId9" Type="http://schemas.openxmlformats.org/officeDocument/2006/relationships/image" Target="../media/image12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16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228600" y="609600"/>
            <a:ext cx="861060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4000" dirty="0"/>
              <a:t>Double and Triple Integrals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441324" y="1905000"/>
            <a:ext cx="816927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en-US" sz="3600" dirty="0" smtClean="0"/>
              <a:t>Using Iterated Integrals to find area</a:t>
            </a:r>
          </a:p>
          <a:p>
            <a:pPr>
              <a:buFontTx/>
              <a:buChar char="•"/>
            </a:pPr>
            <a:r>
              <a:rPr lang="en-US" sz="3600" dirty="0" smtClean="0"/>
              <a:t>Using </a:t>
            </a:r>
            <a:r>
              <a:rPr lang="en-US" sz="3600" dirty="0"/>
              <a:t>Double Integrals to find Volume</a:t>
            </a:r>
          </a:p>
          <a:p>
            <a:pPr>
              <a:buFontTx/>
              <a:buChar char="•"/>
            </a:pPr>
            <a:r>
              <a:rPr lang="en-US" sz="3600" dirty="0"/>
              <a:t>Using Triple Integrals to find Volume</a:t>
            </a:r>
          </a:p>
        </p:txBody>
      </p:sp>
      <p:pic>
        <p:nvPicPr>
          <p:cNvPr id="29698" name="Picture 2" descr="http://ts2.mm.bing.net/th?id=I.4870502190351293&amp;pid=1.7&amp;w=227&amp;h=134&amp;c=7&amp;rs=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4038600"/>
            <a:ext cx="2162175" cy="12763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926023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sz="3000" dirty="0"/>
              <a:t>Finding Volume using the Double Integral</a:t>
            </a:r>
          </a:p>
        </p:txBody>
      </p:sp>
      <p:pic>
        <p:nvPicPr>
          <p:cNvPr id="9219" name="Picture 3" descr="c:\documents and settings\smithja\desktop\gif\536gif536536_figure14-8.gif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066800"/>
            <a:ext cx="2570163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0" name="Picture 4" descr="c:\documents and settings\smithja\desktop\gif\537gif537537_figure14-9.gif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3421063"/>
            <a:ext cx="2740025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1" name="Picture 5" descr="c:\documents and settings\smithja\desktop\gif\538gif538538_figure14-10.gif"/>
          <p:cNvPicPr preferRelativeResize="0"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30625" y="1135063"/>
            <a:ext cx="2819400" cy="277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2" name="Picture 6" descr="c:\documents and settings\smithja\desktop\gif\539gif539539_figure14-11.gif"/>
          <p:cNvPicPr preferRelativeResize="0"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0" y="3352800"/>
            <a:ext cx="2819400" cy="277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6601976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228600" y="346075"/>
            <a:ext cx="83820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000" dirty="0"/>
              <a:t>Evaluate </a:t>
            </a:r>
            <a:r>
              <a:rPr lang="en-US" sz="3000" dirty="0" smtClean="0"/>
              <a:t> the volume using the region </a:t>
            </a:r>
            <a:endParaRPr lang="en-US" sz="3000" dirty="0"/>
          </a:p>
        </p:txBody>
      </p:sp>
      <p:graphicFrame>
        <p:nvGraphicFramePr>
          <p:cNvPr id="11267" name="Object 3"/>
          <p:cNvGraphicFramePr>
            <a:graphicFrameLocks noChangeAspect="1"/>
          </p:cNvGraphicFramePr>
          <p:nvPr/>
        </p:nvGraphicFramePr>
        <p:xfrm>
          <a:off x="609600" y="1066800"/>
          <a:ext cx="3289300" cy="118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3" imgW="1193760" imgH="431640" progId="Equation.BREE4">
                  <p:embed/>
                </p:oleObj>
              </mc:Choice>
              <mc:Fallback>
                <p:oleObj name="Equation" r:id="rId3" imgW="1193760" imgH="431640" progId="Equation.BREE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066800"/>
                        <a:ext cx="3289300" cy="1189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268" name="Picture 4" descr="c:\documents and settings\smithja\desktop\gif\536gif536536_figure14-8.gif"/>
          <p:cNvPicPr preferRelativeResize="0"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05400" y="990600"/>
            <a:ext cx="330517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7239000" y="990600"/>
          <a:ext cx="1035050" cy="3369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6" imgW="545760" imgH="177480" progId="Equation.DSMT4">
                  <p:embed/>
                </p:oleObj>
              </mc:Choice>
              <mc:Fallback>
                <p:oleObj name="Equation" r:id="rId6" imgW="5457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990600"/>
                        <a:ext cx="1035050" cy="33699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Object 5"/>
          <p:cNvGraphicFramePr>
            <a:graphicFrameLocks noChangeAspect="1"/>
          </p:cNvGraphicFramePr>
          <p:nvPr/>
        </p:nvGraphicFramePr>
        <p:xfrm>
          <a:off x="7239000" y="1371600"/>
          <a:ext cx="1058862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8" imgW="558720" imgH="203040" progId="Equation.DSMT4">
                  <p:embed/>
                </p:oleObj>
              </mc:Choice>
              <mc:Fallback>
                <p:oleObj name="Equation" r:id="rId8" imgW="5587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1371600"/>
                        <a:ext cx="1058862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17588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Volume using the Triple Integral</a:t>
            </a:r>
          </a:p>
        </p:txBody>
      </p:sp>
      <p:pic>
        <p:nvPicPr>
          <p:cNvPr id="14341" name="Picture 5" descr="A cube region for a triple integr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1752600"/>
            <a:ext cx="2503488" cy="1760538"/>
          </a:xfrm>
          <a:prstGeom prst="rect">
            <a:avLst/>
          </a:prstGeom>
          <a:noFill/>
        </p:spPr>
      </p:pic>
      <p:graphicFrame>
        <p:nvGraphicFramePr>
          <p:cNvPr id="14342" name="Object 6"/>
          <p:cNvGraphicFramePr>
            <a:graphicFrameLocks noChangeAspect="1"/>
          </p:cNvGraphicFramePr>
          <p:nvPr/>
        </p:nvGraphicFramePr>
        <p:xfrm>
          <a:off x="685800" y="1905000"/>
          <a:ext cx="1066800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4" imgW="507960" imgH="469800" progId="Equation.BREE4">
                  <p:embed/>
                </p:oleObj>
              </mc:Choice>
              <mc:Fallback>
                <p:oleObj name="Equation" r:id="rId4" imgW="507960" imgH="469800" progId="Equation.BREE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905000"/>
                        <a:ext cx="1066800" cy="987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365125" y="5146675"/>
            <a:ext cx="78279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The cubes density is proportional to its distance away from the</a:t>
            </a:r>
          </a:p>
          <a:p>
            <a:r>
              <a:rPr lang="en-US"/>
              <a:t>Xy-plane.  Find its mass.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2810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533400" y="533400"/>
          <a:ext cx="2133600" cy="150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3" imgW="685800" imgH="482400" progId="Equation.BREE4">
                  <p:embed/>
                </p:oleObj>
              </mc:Choice>
              <mc:Fallback>
                <p:oleObj name="Equation" r:id="rId3" imgW="685800" imgH="482400" progId="Equation.BREE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33400"/>
                        <a:ext cx="2133600" cy="1501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00800" y="457200"/>
            <a:ext cx="2228850" cy="2298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60786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3" name="Picture 11" descr="3DCoords_G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1371600"/>
            <a:ext cx="5257800" cy="4732338"/>
          </a:xfrm>
          <a:prstGeom prst="rect">
            <a:avLst/>
          </a:prstGeom>
          <a:noFill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228600"/>
            <a:ext cx="7696200" cy="990600"/>
          </a:xfrm>
        </p:spPr>
        <p:txBody>
          <a:bodyPr/>
          <a:lstStyle/>
          <a:p>
            <a:r>
              <a:rPr lang="en-US" dirty="0" smtClean="0"/>
              <a:t>Three Dimensional Space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847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3DCoords_Ex3_G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199" y="2286000"/>
            <a:ext cx="3181593" cy="3276600"/>
          </a:xfrm>
          <a:prstGeom prst="rect">
            <a:avLst/>
          </a:prstGeom>
          <a:noFill/>
        </p:spPr>
      </p:pic>
      <p:pic>
        <p:nvPicPr>
          <p:cNvPr id="4101" name="Picture 5" descr="3DCoords_Ex3_G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2133600"/>
            <a:ext cx="3505200" cy="4066032"/>
          </a:xfrm>
          <a:prstGeom prst="rect">
            <a:avLst/>
          </a:prstGeom>
          <a:noFill/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In Two-Dimensional Space, you have a circle</a:t>
            </a:r>
            <a:br>
              <a:rPr lang="en-US" sz="2000" dirty="0" smtClean="0"/>
            </a:br>
            <a:r>
              <a:rPr lang="en-US" sz="2000" dirty="0" smtClean="0"/>
              <a:t>In Three-Dimensional space, you have a _____________!!!!!!!!!!!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36414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Quadric_Ellipsoi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57200"/>
            <a:ext cx="4022725" cy="2640013"/>
          </a:xfrm>
          <a:prstGeom prst="rect">
            <a:avLst/>
          </a:prstGeom>
          <a:noFill/>
        </p:spPr>
      </p:pic>
      <p:pic>
        <p:nvPicPr>
          <p:cNvPr id="5125" name="Picture 5" descr="Quadric_Con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609600"/>
            <a:ext cx="2839120" cy="3048000"/>
          </a:xfrm>
          <a:prstGeom prst="rect">
            <a:avLst/>
          </a:prstGeom>
          <a:noFill/>
        </p:spPr>
      </p:pic>
      <p:pic>
        <p:nvPicPr>
          <p:cNvPr id="5127" name="Picture 7" descr="Quadric_Hyper_On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3048000"/>
            <a:ext cx="2868613" cy="3463925"/>
          </a:xfrm>
          <a:prstGeom prst="rect">
            <a:avLst/>
          </a:prstGeom>
          <a:noFill/>
        </p:spPr>
      </p:pic>
      <p:pic>
        <p:nvPicPr>
          <p:cNvPr id="5129" name="Picture 9" descr="Quadric_Hyper_Par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86400" y="3505200"/>
            <a:ext cx="3086100" cy="3154363"/>
          </a:xfrm>
          <a:prstGeom prst="rect">
            <a:avLst/>
          </a:prstGeom>
          <a:noFill/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More 3-D graphs</a:t>
            </a:r>
            <a:endParaRPr lang="en-US" dirty="0"/>
          </a:p>
        </p:txBody>
      </p:sp>
      <p:pic>
        <p:nvPicPr>
          <p:cNvPr id="9219" name="Picture 3" descr="http://tutorial.math.lamar.edu/Classes/CalcIII/QuadricSurfaces_files/empty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62025" cy="266700"/>
          </a:xfrm>
          <a:prstGeom prst="rect">
            <a:avLst/>
          </a:prstGeom>
          <a:noFill/>
        </p:spPr>
      </p:pic>
      <p:pic>
        <p:nvPicPr>
          <p:cNvPr id="9221" name="Picture 5" descr="http://tutorial.math.lamar.edu/Classes/CalcIII/QuadricSurfaces_files/eq0003P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29000" y="990600"/>
            <a:ext cx="971550" cy="342900"/>
          </a:xfrm>
          <a:prstGeom prst="rect">
            <a:avLst/>
          </a:prstGeom>
          <a:noFill/>
        </p:spPr>
      </p:pic>
      <p:pic>
        <p:nvPicPr>
          <p:cNvPr id="9222" name="Picture 6" descr="http://tutorial.math.lamar.edu/Classes/CalcIII/QuadricSurfaces_files/empty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525" cy="419100"/>
          </a:xfrm>
          <a:prstGeom prst="rect">
            <a:avLst/>
          </a:prstGeom>
          <a:noFill/>
        </p:spPr>
      </p:pic>
      <p:pic>
        <p:nvPicPr>
          <p:cNvPr id="9223" name="Picture 7" descr="http://tutorial.math.lamar.edu/Classes/CalcIII/QuadricSurfaces_files/empty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9224" name="Picture 8" descr="http://tutorial.math.lamar.edu/Classes/CalcIII/QuadricSurfaces_files/empty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9218" name="Picture 2" descr="http://tutorial.math.lamar.edu/Classes/CalcIII/QuadricSurfaces_files/empty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2075" y="-198438"/>
            <a:ext cx="962025" cy="266701"/>
          </a:xfrm>
          <a:prstGeom prst="rect">
            <a:avLst/>
          </a:prstGeom>
          <a:noFill/>
        </p:spPr>
      </p:pic>
      <p:pic>
        <p:nvPicPr>
          <p:cNvPr id="9227" name="Picture 11" descr="http://tutorial.math.lamar.edu/Classes/CalcIII/QuadricSurfaces_files/empty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771525" cy="266700"/>
          </a:xfrm>
          <a:prstGeom prst="rect">
            <a:avLst/>
          </a:prstGeom>
          <a:noFill/>
        </p:spPr>
      </p:pic>
      <p:pic>
        <p:nvPicPr>
          <p:cNvPr id="9229" name="Picture 13" descr="http://tutorial.math.lamar.edu/Classes/CalcIII/QuadricSurfaces_files/eq0005P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001000" y="609600"/>
            <a:ext cx="781050" cy="342900"/>
          </a:xfrm>
          <a:prstGeom prst="rect">
            <a:avLst/>
          </a:prstGeom>
          <a:noFill/>
        </p:spPr>
      </p:pic>
      <p:pic>
        <p:nvPicPr>
          <p:cNvPr id="9230" name="Picture 14" descr="http://tutorial.math.lamar.edu/Classes/CalcIII/QuadricSurfaces_files/empty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525" cy="419100"/>
          </a:xfrm>
          <a:prstGeom prst="rect">
            <a:avLst/>
          </a:prstGeom>
          <a:noFill/>
        </p:spPr>
      </p:pic>
      <p:pic>
        <p:nvPicPr>
          <p:cNvPr id="9231" name="Picture 15" descr="http://tutorial.math.lamar.edu/Classes/CalcIII/QuadricSurfaces_files/empty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9232" name="Picture 16" descr="http://tutorial.math.lamar.edu/Classes/CalcIII/QuadricSurfaces_files/empty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9226" name="Picture 10" descr="http://tutorial.math.lamar.edu/Classes/CalcIII/QuadricSurfaces_files/empty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2075" y="-198438"/>
            <a:ext cx="771525" cy="266701"/>
          </a:xfrm>
          <a:prstGeom prst="rect">
            <a:avLst/>
          </a:prstGeom>
          <a:noFill/>
        </p:spPr>
      </p:pic>
      <p:pic>
        <p:nvPicPr>
          <p:cNvPr id="9235" name="Picture 19" descr="http://tutorial.math.lamar.edu/Classes/CalcIII/QuadricSurfaces_files/empty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62025" cy="266700"/>
          </a:xfrm>
          <a:prstGeom prst="rect">
            <a:avLst/>
          </a:prstGeom>
          <a:noFill/>
        </p:spPr>
      </p:pic>
      <p:pic>
        <p:nvPicPr>
          <p:cNvPr id="9237" name="Picture 21" descr="http://tutorial.math.lamar.edu/Classes/CalcIII/QuadricSurfaces_files/eq0010P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657600" y="4038600"/>
            <a:ext cx="971550" cy="342900"/>
          </a:xfrm>
          <a:prstGeom prst="rect">
            <a:avLst/>
          </a:prstGeom>
          <a:noFill/>
        </p:spPr>
      </p:pic>
      <p:pic>
        <p:nvPicPr>
          <p:cNvPr id="9238" name="Picture 22" descr="http://tutorial.math.lamar.edu/Classes/CalcIII/QuadricSurfaces_files/empty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525" cy="419100"/>
          </a:xfrm>
          <a:prstGeom prst="rect">
            <a:avLst/>
          </a:prstGeom>
          <a:noFill/>
        </p:spPr>
      </p:pic>
      <p:pic>
        <p:nvPicPr>
          <p:cNvPr id="9239" name="Picture 23" descr="http://tutorial.math.lamar.edu/Classes/CalcIII/QuadricSurfaces_files/empty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9240" name="Picture 24" descr="http://tutorial.math.lamar.edu/Classes/CalcIII/QuadricSurfaces_files/empty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9234" name="Picture 18" descr="http://tutorial.math.lamar.edu/Classes/CalcIII/QuadricSurfaces_files/empty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2075" y="-198438"/>
            <a:ext cx="962025" cy="266701"/>
          </a:xfrm>
          <a:prstGeom prst="rect">
            <a:avLst/>
          </a:prstGeom>
          <a:noFill/>
        </p:spPr>
      </p:pic>
      <p:pic>
        <p:nvPicPr>
          <p:cNvPr id="9243" name="Picture 27" descr="http://tutorial.math.lamar.edu/Classes/CalcIII/QuadricSurfaces_files/empty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1066800" cy="266700"/>
          </a:xfrm>
          <a:prstGeom prst="rect">
            <a:avLst/>
          </a:prstGeom>
          <a:noFill/>
        </p:spPr>
      </p:pic>
      <p:pic>
        <p:nvPicPr>
          <p:cNvPr id="9246" name="Picture 30" descr="http://tutorial.math.lamar.edu/Classes/CalcIII/QuadricSurfaces_files/empty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525" cy="419100"/>
          </a:xfrm>
          <a:prstGeom prst="rect">
            <a:avLst/>
          </a:prstGeom>
          <a:noFill/>
        </p:spPr>
      </p:pic>
      <p:pic>
        <p:nvPicPr>
          <p:cNvPr id="9247" name="Picture 31" descr="http://tutorial.math.lamar.edu/Classes/CalcIII/QuadricSurfaces_files/empty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9248" name="Picture 32" descr="http://tutorial.math.lamar.edu/Classes/CalcIII/QuadricSurfaces_files/empty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9242" name="Picture 26" descr="http://tutorial.math.lamar.edu/Classes/CalcIII/QuadricSurfaces_files/empty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2075" y="-198438"/>
            <a:ext cx="1066800" cy="266701"/>
          </a:xfrm>
          <a:prstGeom prst="rect">
            <a:avLst/>
          </a:prstGeom>
          <a:noFill/>
        </p:spPr>
      </p:pic>
      <p:pic>
        <p:nvPicPr>
          <p:cNvPr id="9251" name="Picture 35" descr="http://tutorial.math.lamar.edu/Classes/CalcIII/QuadricSurfaces_files/empty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695325" cy="266700"/>
          </a:xfrm>
          <a:prstGeom prst="rect">
            <a:avLst/>
          </a:prstGeom>
          <a:noFill/>
        </p:spPr>
      </p:pic>
      <p:pic>
        <p:nvPicPr>
          <p:cNvPr id="9253" name="Picture 37" descr="http://tutorial.math.lamar.edu/Classes/CalcIII/QuadricSurfaces_files/eq0014P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077200" y="3733800"/>
            <a:ext cx="704850" cy="342900"/>
          </a:xfrm>
          <a:prstGeom prst="rect">
            <a:avLst/>
          </a:prstGeom>
          <a:noFill/>
        </p:spPr>
      </p:pic>
      <p:pic>
        <p:nvPicPr>
          <p:cNvPr id="9254" name="Picture 38" descr="http://tutorial.math.lamar.edu/Classes/CalcIII/QuadricSurfaces_files/empty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525" cy="419100"/>
          </a:xfrm>
          <a:prstGeom prst="rect">
            <a:avLst/>
          </a:prstGeom>
          <a:noFill/>
        </p:spPr>
      </p:pic>
      <p:pic>
        <p:nvPicPr>
          <p:cNvPr id="9255" name="Picture 39" descr="http://tutorial.math.lamar.edu/Classes/CalcIII/QuadricSurfaces_files/empty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9256" name="Picture 40" descr="http://tutorial.math.lamar.edu/Classes/CalcIII/QuadricSurfaces_files/empty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9250" name="Picture 34" descr="http://tutorial.math.lamar.edu/Classes/CalcIII/QuadricSurfaces_files/empty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2075" y="-198438"/>
            <a:ext cx="695325" cy="2667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73285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/>
              <a:t>The Iterated Integral</a:t>
            </a:r>
          </a:p>
        </p:txBody>
      </p:sp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533400" y="1066800"/>
          <a:ext cx="10668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533160" imgH="469800" progId="Equation.BREE4">
                  <p:embed/>
                </p:oleObj>
              </mc:Choice>
              <mc:Fallback>
                <p:oleObj name="Equation" r:id="rId3" imgW="533160" imgH="469800" progId="Equation.BREE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066800"/>
                        <a:ext cx="1066800" cy="93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3962400" y="1066800"/>
          <a:ext cx="2514600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5" imgW="1218960" imgH="457200" progId="Equation.BREE4">
                  <p:embed/>
                </p:oleObj>
              </mc:Choice>
              <mc:Fallback>
                <p:oleObj name="Equation" r:id="rId5" imgW="1218960" imgH="457200" progId="Equation.BREE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1066800"/>
                        <a:ext cx="2514600" cy="942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197" name="Picture 5" descr="c:\documents and settings\smithja\desktop\gif\532gif532532_figure14-1.gif"/>
          <p:cNvPicPr preferRelativeResize="0"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477000" y="838200"/>
            <a:ext cx="2471738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230487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Setting up the Double Integral</a:t>
            </a:r>
          </a:p>
        </p:txBody>
      </p:sp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295400"/>
            <a:ext cx="3319718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1371600"/>
            <a:ext cx="3048000" cy="2835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80588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Finding Area using Double Integrals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7173" name="Picture 5" descr="Example for area of region by double integr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1295400"/>
            <a:ext cx="3086100" cy="1736725"/>
          </a:xfrm>
          <a:prstGeom prst="rect">
            <a:avLst/>
          </a:prstGeom>
          <a:noFill/>
        </p:spPr>
      </p:pic>
      <p:pic>
        <p:nvPicPr>
          <p:cNvPr id="6" name="Picture 5" descr="Example for area of region by double integr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295400"/>
            <a:ext cx="3086100" cy="17367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44250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685800" y="457200"/>
            <a:ext cx="5508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Compute the integral on the pictured region</a:t>
            </a:r>
          </a:p>
        </p:txBody>
      </p:sp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381000" y="1143000"/>
          <a:ext cx="1295400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571320" imgH="368280" progId="Equation.BREE4">
                  <p:embed/>
                </p:oleObj>
              </mc:Choice>
              <mc:Fallback>
                <p:oleObj name="Equation" r:id="rId3" imgW="571320" imgH="368280" progId="Equation.BREE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143000"/>
                        <a:ext cx="1295400" cy="835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317" name="Picture 5" descr="Double integral over rectangular regio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3600" y="990600"/>
            <a:ext cx="2514600" cy="1470025"/>
          </a:xfrm>
          <a:prstGeom prst="rect">
            <a:avLst/>
          </a:prstGeom>
          <a:noFill/>
        </p:spPr>
      </p:pic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86400" y="3200400"/>
            <a:ext cx="2819400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72720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 descr="Double integral over triangular region, integrating x firs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1371600"/>
            <a:ext cx="2632075" cy="1593850"/>
          </a:xfrm>
          <a:prstGeom prst="rect">
            <a:avLst/>
          </a:prstGeom>
          <a:noFill/>
        </p:spPr>
      </p:pic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685800" y="457200"/>
            <a:ext cx="5508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Compute the integral on the pictured region</a:t>
            </a:r>
          </a:p>
        </p:txBody>
      </p:sp>
      <p:graphicFrame>
        <p:nvGraphicFramePr>
          <p:cNvPr id="12294" name="Object 6"/>
          <p:cNvGraphicFramePr>
            <a:graphicFrameLocks noChangeAspect="1"/>
          </p:cNvGraphicFramePr>
          <p:nvPr/>
        </p:nvGraphicFramePr>
        <p:xfrm>
          <a:off x="381000" y="1143000"/>
          <a:ext cx="1295400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4" imgW="571320" imgH="368280" progId="Equation.BREE4">
                  <p:embed/>
                </p:oleObj>
              </mc:Choice>
              <mc:Fallback>
                <p:oleObj name="Equation" r:id="rId4" imgW="571320" imgH="368280" progId="Equation.BREE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143000"/>
                        <a:ext cx="1295400" cy="835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2688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</Words>
  <Application>Microsoft Office PowerPoint</Application>
  <PresentationFormat>On-screen Show (4:3)</PresentationFormat>
  <Paragraphs>18</Paragraphs>
  <Slides>13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Equation</vt:lpstr>
      <vt:lpstr>PowerPoint Presentation</vt:lpstr>
      <vt:lpstr>Three Dimensional Space</vt:lpstr>
      <vt:lpstr>In Two-Dimensional Space, you have a circle In Three-Dimensional space, you have a _____________!!!!!!!!!!!</vt:lpstr>
      <vt:lpstr>More 3-D graphs</vt:lpstr>
      <vt:lpstr>The Iterated Integral</vt:lpstr>
      <vt:lpstr>Setting up the Double Integral</vt:lpstr>
      <vt:lpstr>Finding Area using Double Integrals </vt:lpstr>
      <vt:lpstr>PowerPoint Presentation</vt:lpstr>
      <vt:lpstr>PowerPoint Presentation</vt:lpstr>
      <vt:lpstr>Finding Volume using the Double Integral</vt:lpstr>
      <vt:lpstr>PowerPoint Presentation</vt:lpstr>
      <vt:lpstr>Volume using the Triple Integral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sabah</dc:creator>
  <cp:lastModifiedBy>s</cp:lastModifiedBy>
  <cp:revision>1</cp:revision>
  <dcterms:created xsi:type="dcterms:W3CDTF">2006-08-16T00:00:00Z</dcterms:created>
  <dcterms:modified xsi:type="dcterms:W3CDTF">2018-11-21T19:59:18Z</dcterms:modified>
</cp:coreProperties>
</file>